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3"/>
  </p:notesMasterIdLst>
  <p:handoutMasterIdLst>
    <p:handoutMasterId r:id="rId24"/>
  </p:handoutMasterIdLst>
  <p:sldIdLst>
    <p:sldId id="353" r:id="rId2"/>
    <p:sldId id="385" r:id="rId3"/>
    <p:sldId id="392" r:id="rId4"/>
    <p:sldId id="386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CCFF"/>
    <a:srgbClr val="66FF33"/>
    <a:srgbClr val="EBEBFF"/>
    <a:srgbClr val="E7E7FF"/>
    <a:srgbClr val="E1E1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87716" autoAdjust="0"/>
  </p:normalViewPr>
  <p:slideViewPr>
    <p:cSldViewPr>
      <p:cViewPr varScale="1">
        <p:scale>
          <a:sx n="62" d="100"/>
          <a:sy n="62" d="100"/>
        </p:scale>
        <p:origin x="137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2017/3/15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25793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DFA-TM</a:t>
            </a:r>
            <a:r>
              <a:rPr lang="zh-TW" altLang="en-US" dirty="0" smtClean="0"/>
              <a:t>是一種動態的</a:t>
            </a:r>
            <a:r>
              <a:rPr lang="en-US" altLang="zh-TW" dirty="0" smtClean="0"/>
              <a:t>Look-up</a:t>
            </a:r>
            <a:r>
              <a:rPr lang="zh-TW" altLang="en-US" dirty="0" smtClean="0"/>
              <a:t>方法 </a:t>
            </a:r>
            <a:endParaRPr lang="en-US" altLang="zh-TW" dirty="0" smtClean="0"/>
          </a:p>
          <a:p>
            <a:r>
              <a:rPr lang="zh-TW" altLang="en-US" dirty="0" smtClean="0"/>
              <a:t>首先利用</a:t>
            </a:r>
            <a:r>
              <a:rPr lang="en-US" altLang="zh-TW" dirty="0" smtClean="0"/>
              <a:t>input byte</a:t>
            </a:r>
            <a:r>
              <a:rPr lang="en-US" altLang="zh-TW" baseline="0" dirty="0" smtClean="0"/>
              <a:t> stream</a:t>
            </a:r>
            <a:r>
              <a:rPr lang="zh-TW" altLang="en-US" baseline="0" dirty="0" smtClean="0"/>
              <a:t>來對原始的</a:t>
            </a:r>
            <a:r>
              <a:rPr lang="en-US" altLang="zh-TW" baseline="0" dirty="0" smtClean="0"/>
              <a:t>DFA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transition table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84168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合併</a:t>
            </a:r>
            <a:r>
              <a:rPr lang="en-US" altLang="zh-TW" dirty="0" smtClean="0"/>
              <a:t>box</a:t>
            </a:r>
            <a:r>
              <a:rPr lang="zh-TW" altLang="en-US" dirty="0" smtClean="0"/>
              <a:t>的時候，我們根據第</a:t>
            </a:r>
            <a:r>
              <a:rPr lang="en-US" altLang="zh-TW" dirty="0" err="1" smtClean="0"/>
              <a:t>i</a:t>
            </a:r>
            <a:r>
              <a:rPr lang="zh-TW" altLang="en-US" dirty="0" smtClean="0"/>
              <a:t>列的括號右邊的值當作連接的依據 進行合併</a:t>
            </a:r>
            <a:endParaRPr lang="en-US" altLang="zh-TW" dirty="0" smtClean="0"/>
          </a:p>
          <a:p>
            <a:r>
              <a:rPr lang="zh-TW" altLang="en-US" dirty="0" smtClean="0"/>
              <a:t>另外這部分的過程是使用</a:t>
            </a:r>
            <a:r>
              <a:rPr lang="en-US" altLang="zh-TW" dirty="0" smtClean="0"/>
              <a:t>FPGA</a:t>
            </a:r>
            <a:r>
              <a:rPr lang="zh-TW" altLang="en-US" dirty="0" smtClean="0"/>
              <a:t>來做 因此</a:t>
            </a:r>
            <a:r>
              <a:rPr lang="en-US" altLang="zh-TW" dirty="0" smtClean="0"/>
              <a:t>box1</a:t>
            </a:r>
            <a:r>
              <a:rPr lang="zh-TW" altLang="en-US" dirty="0" smtClean="0"/>
              <a:t>與</a:t>
            </a:r>
            <a:r>
              <a:rPr lang="en-US" altLang="zh-TW" dirty="0" smtClean="0"/>
              <a:t>box2</a:t>
            </a:r>
            <a:r>
              <a:rPr lang="zh-TW" altLang="en-US" dirty="0" smtClean="0"/>
              <a:t>是同時得到的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1195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根據</a:t>
            </a:r>
            <a:r>
              <a:rPr lang="en-US" altLang="zh-TW" dirty="0" smtClean="0"/>
              <a:t>real</a:t>
            </a:r>
            <a:r>
              <a:rPr lang="zh-TW" altLang="en-US" dirty="0" smtClean="0"/>
              <a:t> </a:t>
            </a:r>
            <a:r>
              <a:rPr lang="en-US" altLang="zh-TW" dirty="0" smtClean="0"/>
              <a:t>case,</a:t>
            </a:r>
            <a:r>
              <a:rPr lang="zh-TW" altLang="en-US" dirty="0" smtClean="0"/>
              <a:t> 多數的</a:t>
            </a:r>
            <a:r>
              <a:rPr lang="en-US" altLang="zh-TW" dirty="0" smtClean="0"/>
              <a:t>input character</a:t>
            </a:r>
            <a:r>
              <a:rPr lang="zh-TW" altLang="en-US" dirty="0" smtClean="0"/>
              <a:t>都可以被</a:t>
            </a:r>
            <a:r>
              <a:rPr lang="en-US" altLang="zh-TW" dirty="0" smtClean="0"/>
              <a:t>HFVS</a:t>
            </a:r>
            <a:r>
              <a:rPr lang="zh-TW" altLang="en-US" dirty="0" smtClean="0"/>
              <a:t>來處理</a:t>
            </a:r>
            <a:endParaRPr lang="en-US" altLang="zh-TW" dirty="0" smtClean="0"/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failed</a:t>
            </a:r>
            <a:r>
              <a:rPr lang="zh-TW" altLang="en-US" dirty="0" smtClean="0"/>
              <a:t> 則會在讀取</a:t>
            </a:r>
            <a:r>
              <a:rPr lang="en-US" altLang="zh-TW" dirty="0" smtClean="0"/>
              <a:t>LFVS</a:t>
            </a:r>
            <a:r>
              <a:rPr lang="zh-TW" altLang="en-US" dirty="0" smtClean="0"/>
              <a:t>來處理，處理完後再回到</a:t>
            </a:r>
            <a:r>
              <a:rPr lang="en-US" altLang="zh-TW" dirty="0" smtClean="0"/>
              <a:t>HFVS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40812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做</a:t>
            </a:r>
            <a:r>
              <a:rPr lang="en-US" altLang="zh-TW" dirty="0" smtClean="0"/>
              <a:t>search</a:t>
            </a:r>
            <a:r>
              <a:rPr lang="zh-TW" altLang="en-US" dirty="0" smtClean="0"/>
              <a:t>的時候，</a:t>
            </a:r>
            <a:r>
              <a:rPr lang="en-US" altLang="zh-TW" dirty="0" smtClean="0"/>
              <a:t>VM</a:t>
            </a:r>
            <a:r>
              <a:rPr lang="zh-TW" altLang="en-US" dirty="0" smtClean="0"/>
              <a:t>會根據</a:t>
            </a:r>
            <a:r>
              <a:rPr lang="en-US" altLang="zh-TW" dirty="0" smtClean="0"/>
              <a:t>current state</a:t>
            </a:r>
            <a:r>
              <a:rPr lang="zh-TW" altLang="en-US" dirty="0" smtClean="0"/>
              <a:t>以及</a:t>
            </a:r>
            <a:r>
              <a:rPr lang="en-US" altLang="zh-TW" dirty="0" smtClean="0"/>
              <a:t>input</a:t>
            </a:r>
            <a:r>
              <a:rPr lang="zh-TW" altLang="en-US" dirty="0" smtClean="0"/>
              <a:t> 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來選擇路徑</a:t>
            </a:r>
            <a:endParaRPr lang="en-US" altLang="zh-TW" dirty="0" smtClean="0"/>
          </a:p>
          <a:p>
            <a:r>
              <a:rPr lang="zh-TW" altLang="en-US" dirty="0" smtClean="0"/>
              <a:t>假如</a:t>
            </a:r>
            <a:r>
              <a:rPr lang="en-US" altLang="zh-TW" dirty="0" smtClean="0"/>
              <a:t>current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為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，則會選擇</a:t>
            </a:r>
            <a:r>
              <a:rPr lang="en-US" altLang="zh-TW" dirty="0" smtClean="0"/>
              <a:t>(0,0) (0,0) (0,2)</a:t>
            </a:r>
            <a:r>
              <a:rPr lang="en-US" altLang="zh-TW" baseline="0" dirty="0" smtClean="0"/>
              <a:t> (2,1)</a:t>
            </a:r>
            <a:r>
              <a:rPr lang="zh-TW" altLang="en-US" baseline="0" dirty="0" smtClean="0"/>
              <a:t>並且確認</a:t>
            </a:r>
            <a:r>
              <a:rPr lang="en-US" altLang="zh-TW" baseline="0" dirty="0" smtClean="0"/>
              <a:t>flag bit</a:t>
            </a:r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flag</a:t>
            </a:r>
            <a:r>
              <a:rPr lang="zh-TW" altLang="en-US" dirty="0" smtClean="0"/>
              <a:t> </a:t>
            </a:r>
            <a:r>
              <a:rPr lang="en-US" altLang="zh-TW" dirty="0" smtClean="0"/>
              <a:t>bit</a:t>
            </a:r>
            <a:r>
              <a:rPr lang="zh-TW" altLang="en-US" dirty="0" smtClean="0"/>
              <a:t>為</a:t>
            </a:r>
            <a:r>
              <a:rPr lang="en-US" altLang="zh-TW" dirty="0" smtClean="0"/>
              <a:t>1</a:t>
            </a:r>
            <a:r>
              <a:rPr lang="zh-TW" altLang="en-US" dirty="0" smtClean="0"/>
              <a:t>則代表這個</a:t>
            </a:r>
            <a:r>
              <a:rPr lang="en-US" altLang="zh-TW" dirty="0" smtClean="0"/>
              <a:t>input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會讀超過</a:t>
            </a:r>
            <a:r>
              <a:rPr lang="en-US" altLang="zh-TW" dirty="0" smtClean="0"/>
              <a:t>HFVS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因此再使用這個</a:t>
            </a:r>
            <a:r>
              <a:rPr lang="en-US" altLang="zh-TW" dirty="0" smtClean="0"/>
              <a:t>input</a:t>
            </a:r>
            <a:r>
              <a:rPr lang="zh-TW" altLang="en-US" dirty="0" smtClean="0"/>
              <a:t> 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到</a:t>
            </a:r>
            <a:r>
              <a:rPr lang="en-US" altLang="zh-TW" dirty="0" smtClean="0"/>
              <a:t>LFVS</a:t>
            </a:r>
            <a:r>
              <a:rPr lang="zh-TW" altLang="en-US" dirty="0" smtClean="0"/>
              <a:t>處理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5323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Success</a:t>
            </a:r>
            <a:r>
              <a:rPr lang="zh-TW" altLang="en-US" dirty="0" smtClean="0"/>
              <a:t>的五個</a:t>
            </a:r>
            <a:r>
              <a:rPr lang="en-US" altLang="zh-TW" dirty="0" smtClean="0"/>
              <a:t>module</a:t>
            </a:r>
            <a:r>
              <a:rPr lang="zh-TW" altLang="en-US" dirty="0" smtClean="0"/>
              <a:t>會以</a:t>
            </a:r>
            <a:r>
              <a:rPr lang="en-US" altLang="zh-TW" dirty="0" smtClean="0"/>
              <a:t>pipeline</a:t>
            </a:r>
            <a:r>
              <a:rPr lang="zh-TW" altLang="en-US" dirty="0" smtClean="0"/>
              <a:t>的方式執行 假設沒有任何一個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大於在</a:t>
            </a:r>
            <a:r>
              <a:rPr lang="en-US" altLang="zh-TW" dirty="0" smtClean="0"/>
              <a:t>VM</a:t>
            </a:r>
            <a:r>
              <a:rPr lang="zh-TW" altLang="en-US" dirty="0" smtClean="0"/>
              <a:t>驗證時沒有大於</a:t>
            </a:r>
            <a:r>
              <a:rPr lang="en-US" altLang="zh-TW" dirty="0" smtClean="0"/>
              <a:t>HFVS</a:t>
            </a:r>
            <a:r>
              <a:rPr lang="zh-TW" altLang="en-US" dirty="0" smtClean="0"/>
              <a:t>的話</a:t>
            </a:r>
            <a:endParaRPr lang="en-US" altLang="zh-TW" dirty="0" smtClean="0"/>
          </a:p>
          <a:p>
            <a:r>
              <a:rPr lang="zh-TW" altLang="en-US" dirty="0" smtClean="0"/>
              <a:t>否則 </a:t>
            </a:r>
            <a:r>
              <a:rPr lang="en-US" altLang="zh-TW" dirty="0" smtClean="0"/>
              <a:t>VM</a:t>
            </a:r>
            <a:r>
              <a:rPr lang="zh-TW" altLang="en-US" dirty="0" smtClean="0"/>
              <a:t>會傳送</a:t>
            </a:r>
            <a:r>
              <a:rPr lang="en-US" altLang="zh-TW" dirty="0" smtClean="0"/>
              <a:t>halt</a:t>
            </a:r>
            <a:r>
              <a:rPr lang="zh-TW" altLang="en-US" dirty="0" smtClean="0"/>
              <a:t>給</a:t>
            </a:r>
            <a:r>
              <a:rPr lang="en-US" altLang="zh-TW" dirty="0" smtClean="0"/>
              <a:t>PCM</a:t>
            </a:r>
            <a:r>
              <a:rPr lang="zh-TW" altLang="en-US" dirty="0" smtClean="0"/>
              <a:t>，之後</a:t>
            </a:r>
            <a:r>
              <a:rPr lang="en-US" altLang="zh-TW" dirty="0" smtClean="0"/>
              <a:t>PCM</a:t>
            </a:r>
            <a:r>
              <a:rPr lang="zh-TW" altLang="en-US" dirty="0" smtClean="0"/>
              <a:t>會通知其他四個</a:t>
            </a:r>
            <a:r>
              <a:rPr lang="en-US" altLang="zh-TW" dirty="0" smtClean="0"/>
              <a:t>module</a:t>
            </a:r>
            <a:r>
              <a:rPr lang="zh-TW" altLang="en-US" dirty="0" smtClean="0"/>
              <a:t>暫停並且儲存</a:t>
            </a:r>
            <a:r>
              <a:rPr lang="en-US" altLang="zh-TW" dirty="0" smtClean="0"/>
              <a:t>current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context</a:t>
            </a:r>
          </a:p>
          <a:p>
            <a:r>
              <a:rPr lang="zh-TW" altLang="en-US" dirty="0" smtClean="0"/>
              <a:t>同時儲存在</a:t>
            </a:r>
            <a:r>
              <a:rPr lang="en-US" altLang="zh-TW" dirty="0" smtClean="0"/>
              <a:t>buffer</a:t>
            </a:r>
            <a:r>
              <a:rPr lang="zh-TW" altLang="en-US" dirty="0" smtClean="0"/>
              <a:t>內部的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以及</a:t>
            </a:r>
            <a:r>
              <a:rPr lang="en-US" altLang="zh-TW" dirty="0" smtClean="0"/>
              <a:t>current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會傳給</a:t>
            </a:r>
            <a:r>
              <a:rPr lang="en-US" altLang="zh-TW" dirty="0" smtClean="0"/>
              <a:t>CACM</a:t>
            </a:r>
            <a:r>
              <a:rPr lang="zh-TW" altLang="en-US" dirty="0" smtClean="0"/>
              <a:t>來存取</a:t>
            </a:r>
            <a:r>
              <a:rPr lang="en-US" altLang="zh-TW" dirty="0" smtClean="0"/>
              <a:t>LFVS</a:t>
            </a:r>
          </a:p>
          <a:p>
            <a:r>
              <a:rPr lang="zh-TW" altLang="en-US" dirty="0" smtClean="0"/>
              <a:t>最後當結果完成時 </a:t>
            </a:r>
            <a:r>
              <a:rPr lang="en-US" altLang="zh-TW" dirty="0" smtClean="0"/>
              <a:t>LFVS</a:t>
            </a:r>
            <a:r>
              <a:rPr lang="zh-TW" altLang="en-US" dirty="0" smtClean="0"/>
              <a:t>會儲存</a:t>
            </a:r>
            <a:r>
              <a:rPr lang="en-US" altLang="zh-TW" dirty="0" smtClean="0"/>
              <a:t>next state</a:t>
            </a:r>
            <a:r>
              <a:rPr lang="zh-TW" altLang="en-US" dirty="0" smtClean="0"/>
              <a:t>在</a:t>
            </a:r>
            <a:r>
              <a:rPr lang="en-US" altLang="zh-TW" dirty="0" smtClean="0"/>
              <a:t>buffer</a:t>
            </a:r>
            <a:r>
              <a:rPr lang="zh-TW" altLang="en-US" dirty="0" smtClean="0"/>
              <a:t>同時傳送</a:t>
            </a:r>
            <a:r>
              <a:rPr lang="en-US" altLang="zh-TW" dirty="0" err="1" smtClean="0"/>
              <a:t>continu</a:t>
            </a:r>
            <a:r>
              <a:rPr lang="zh-TW" altLang="en-US" dirty="0" smtClean="0"/>
              <a:t>訊號給</a:t>
            </a:r>
            <a:r>
              <a:rPr lang="en-US" altLang="zh-TW" dirty="0" smtClean="0"/>
              <a:t>PCM</a:t>
            </a:r>
            <a:r>
              <a:rPr lang="zh-TW" altLang="en-US" dirty="0" smtClean="0"/>
              <a:t>繼續下一輪的</a:t>
            </a:r>
            <a:r>
              <a:rPr lang="en-US" altLang="zh-TW" dirty="0" smtClean="0"/>
              <a:t>match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08999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Input character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3201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2017/3/15</a:t>
            </a:fld>
            <a:endParaRPr lang="en-US" altLang="zh-TW" dirty="0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i="0" dirty="0" err="1"/>
              <a:t>PiDFA</a:t>
            </a:r>
            <a:r>
              <a:rPr lang="en-US" altLang="zh-TW" i="0" dirty="0"/>
              <a:t> </a:t>
            </a:r>
            <a:r>
              <a:rPr lang="en-US" altLang="zh-TW" i="0" dirty="0" smtClean="0"/>
              <a:t>:</a:t>
            </a:r>
            <a:r>
              <a:rPr lang="zh-TW" altLang="en-US" i="0" dirty="0" smtClean="0"/>
              <a:t> </a:t>
            </a:r>
            <a:r>
              <a:rPr lang="en-US" altLang="zh-TW" i="0" dirty="0" smtClean="0"/>
              <a:t>A </a:t>
            </a:r>
            <a:r>
              <a:rPr lang="en-US" altLang="zh-TW" i="0" dirty="0"/>
              <a:t>Practical Multi-stride Regular Expression Matching Engine Based On FPGA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n-NO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Jiajia Yang, Lei </a:t>
            </a:r>
            <a:r>
              <a:rPr lang="nn-NO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Jiang, </a:t>
            </a:r>
            <a:r>
              <a:rPr lang="nn-NO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Qiu Tang, Qiong Dai, Jianlong Tan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IEEE ICC, 2016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Kuan-Chieh</a:t>
            </a:r>
            <a:r>
              <a:rPr lang="en-US" altLang="zh-TW" sz="1800" dirty="0" smtClean="0"/>
              <a:t> Feng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2017/03/14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</a:t>
            </a:r>
            <a:r>
              <a:rPr lang="en-US" altLang="zh-TW" sz="1600" dirty="0" smtClean="0"/>
              <a:t>University</a:t>
            </a:r>
            <a:endParaRPr lang="en-US" altLang="zh-TW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 smtClean="0"/>
              <a:t>PiDFA</a:t>
            </a:r>
            <a:r>
              <a:rPr lang="en-US" altLang="zh-TW" dirty="0"/>
              <a:t> - The DFA-TM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Benefits and weakness of DFA-TM</a:t>
            </a:r>
          </a:p>
          <a:p>
            <a:pPr lvl="1"/>
            <a:r>
              <a:rPr lang="en-US" altLang="zh-TW" dirty="0" smtClean="0"/>
              <a:t>Benefit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Use parallelism and pipeline </a:t>
            </a:r>
            <a:r>
              <a:rPr lang="en-US" altLang="zh-TW" dirty="0" smtClean="0"/>
              <a:t>to accelerate this process.</a:t>
            </a:r>
          </a:p>
          <a:p>
            <a:pPr lvl="2"/>
            <a:r>
              <a:rPr lang="en-US" altLang="zh-TW" dirty="0" smtClean="0"/>
              <a:t>We </a:t>
            </a:r>
            <a:r>
              <a:rPr lang="en-US" altLang="zh-TW" dirty="0" smtClean="0">
                <a:solidFill>
                  <a:srgbClr val="FF0000"/>
                </a:solidFill>
              </a:rPr>
              <a:t>can scale up the number of boxes </a:t>
            </a:r>
            <a:r>
              <a:rPr lang="en-US" altLang="zh-TW" dirty="0" smtClean="0"/>
              <a:t>to process more characters per time,</a:t>
            </a:r>
          </a:p>
          <a:p>
            <a:pPr lvl="1"/>
            <a:r>
              <a:rPr lang="en-US" altLang="zh-TW" dirty="0" smtClean="0"/>
              <a:t>Weakness</a:t>
            </a:r>
          </a:p>
          <a:p>
            <a:pPr lvl="2"/>
            <a:r>
              <a:rPr lang="en-US" altLang="zh-TW" dirty="0" smtClean="0"/>
              <a:t>DFA-TM can only implemented by using </a:t>
            </a:r>
            <a:r>
              <a:rPr lang="en-US" altLang="zh-TW" dirty="0" smtClean="0">
                <a:solidFill>
                  <a:srgbClr val="FF0000"/>
                </a:solidFill>
              </a:rPr>
              <a:t>logic resources (FF)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look-up tables (LUT) </a:t>
            </a:r>
            <a:r>
              <a:rPr lang="en-US" altLang="zh-TW" dirty="0" smtClean="0"/>
              <a:t>but not memory. </a:t>
            </a:r>
          </a:p>
          <a:p>
            <a:pPr lvl="2"/>
            <a:r>
              <a:rPr lang="en-US" altLang="zh-TW" dirty="0" smtClean="0"/>
              <a:t>If </a:t>
            </a:r>
            <a:r>
              <a:rPr lang="en-US" altLang="zh-TW" dirty="0" smtClean="0">
                <a:solidFill>
                  <a:srgbClr val="FF0000"/>
                </a:solidFill>
              </a:rPr>
              <a:t>the number of state is too large </a:t>
            </a:r>
            <a:r>
              <a:rPr lang="en-US" altLang="zh-TW" dirty="0" smtClean="0"/>
              <a:t>, compiler tool can’t </a:t>
            </a:r>
            <a:r>
              <a:rPr lang="en-US" altLang="zh-TW" i="1" dirty="0" err="1" smtClean="0"/>
              <a:t>Place&amp;Route</a:t>
            </a:r>
            <a:r>
              <a:rPr lang="en-US" altLang="zh-TW" dirty="0"/>
              <a:t>.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3610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Detail of </a:t>
            </a:r>
            <a:r>
              <a:rPr lang="en-US" altLang="zh-TW" dirty="0" err="1" smtClean="0"/>
              <a:t>PiDFA</a:t>
            </a:r>
            <a:r>
              <a:rPr lang="en-US" altLang="zh-TW" dirty="0"/>
              <a:t> - Top-</a:t>
            </a:r>
            <a:r>
              <a:rPr lang="en-US" altLang="zh-TW" b="1" i="1" dirty="0"/>
              <a:t>k</a:t>
            </a:r>
            <a:r>
              <a:rPr lang="en-US" altLang="zh-TW" dirty="0"/>
              <a:t> State extraction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Locality</a:t>
            </a:r>
            <a:r>
              <a:rPr lang="en-US" altLang="zh-TW" dirty="0" smtClean="0"/>
              <a:t> : A </a:t>
            </a:r>
            <a:r>
              <a:rPr lang="en-US" altLang="zh-TW" dirty="0"/>
              <a:t>bulk of the DFA transitions are concentrated around </a:t>
            </a:r>
            <a:r>
              <a:rPr lang="en-US" altLang="zh-TW" dirty="0" smtClean="0"/>
              <a:t>a few </a:t>
            </a:r>
            <a:r>
              <a:rPr lang="en-US" altLang="zh-TW" dirty="0"/>
              <a:t>DFA states.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2474521"/>
            <a:ext cx="5563518" cy="374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 smtClean="0"/>
              <a:t>PiDFA</a:t>
            </a:r>
            <a:r>
              <a:rPr lang="en-US" altLang="zh-TW" dirty="0"/>
              <a:t> - Top-</a:t>
            </a:r>
            <a:r>
              <a:rPr lang="en-US" altLang="zh-TW" b="1" i="1" dirty="0"/>
              <a:t>k</a:t>
            </a:r>
            <a:r>
              <a:rPr lang="en-US" altLang="zh-TW" dirty="0"/>
              <a:t> State extraction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According to “</a:t>
            </a:r>
            <a:r>
              <a:rPr lang="en-US" altLang="zh-TW" i="1" dirty="0" smtClean="0"/>
              <a:t>Locality</a:t>
            </a:r>
            <a:r>
              <a:rPr lang="en-US" altLang="zh-TW" dirty="0"/>
              <a:t>”, </a:t>
            </a:r>
            <a:r>
              <a:rPr lang="en-US" altLang="zh-TW" dirty="0" smtClean="0"/>
              <a:t>we </a:t>
            </a:r>
            <a:r>
              <a:rPr lang="en-US" altLang="zh-TW" dirty="0"/>
              <a:t>extract </a:t>
            </a: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most </a:t>
            </a:r>
            <a:r>
              <a:rPr lang="en-US" altLang="zh-TW" dirty="0">
                <a:solidFill>
                  <a:srgbClr val="FF0000"/>
                </a:solidFill>
              </a:rPr>
              <a:t>frequent states and store them into the “High </a:t>
            </a:r>
            <a:r>
              <a:rPr lang="en-US" altLang="zh-TW" dirty="0" smtClean="0">
                <a:solidFill>
                  <a:srgbClr val="FF0000"/>
                </a:solidFill>
              </a:rPr>
              <a:t>Frequency Visit </a:t>
            </a:r>
            <a:r>
              <a:rPr lang="en-US" altLang="zh-TW" dirty="0">
                <a:solidFill>
                  <a:srgbClr val="FF0000"/>
                </a:solidFill>
              </a:rPr>
              <a:t>States” (HFVS) module. </a:t>
            </a:r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dirty="0">
                <a:solidFill>
                  <a:srgbClr val="FF0000"/>
                </a:solidFill>
              </a:rPr>
              <a:t>rest states are stored </a:t>
            </a:r>
            <a:r>
              <a:rPr lang="en-US" altLang="zh-TW" dirty="0" smtClean="0">
                <a:solidFill>
                  <a:srgbClr val="FF0000"/>
                </a:solidFill>
              </a:rPr>
              <a:t>into the </a:t>
            </a:r>
            <a:r>
              <a:rPr lang="en-US" altLang="zh-TW" dirty="0">
                <a:solidFill>
                  <a:srgbClr val="FF0000"/>
                </a:solidFill>
              </a:rPr>
              <a:t>“Low Frequency Visit States” (LFVS) module.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64" y="4113076"/>
            <a:ext cx="73247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/>
              <a:t>PiDFA</a:t>
            </a:r>
            <a:r>
              <a:rPr lang="en-US" altLang="zh-TW" dirty="0"/>
              <a:t> - Top-</a:t>
            </a:r>
            <a:r>
              <a:rPr lang="en-US" altLang="zh-TW" b="1" i="1" dirty="0"/>
              <a:t>k</a:t>
            </a:r>
            <a:r>
              <a:rPr lang="en-US" altLang="zh-TW" dirty="0"/>
              <a:t> State extraction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reorganize the DFA transition table and divide it </a:t>
            </a:r>
            <a:r>
              <a:rPr lang="en-US" altLang="zh-TW" dirty="0" smtClean="0"/>
              <a:t>into HFVS </a:t>
            </a:r>
            <a:r>
              <a:rPr lang="en-US" altLang="zh-TW" dirty="0"/>
              <a:t>and LVFS. Then we add flag bits for each </a:t>
            </a:r>
            <a:r>
              <a:rPr lang="en-US" altLang="zh-TW" dirty="0" smtClean="0"/>
              <a:t>column of HFVS.</a:t>
            </a:r>
          </a:p>
          <a:p>
            <a:r>
              <a:rPr lang="en-US" altLang="zh-TW" dirty="0"/>
              <a:t>The flag </a:t>
            </a:r>
            <a:r>
              <a:rPr lang="en-US" altLang="zh-TW" dirty="0" smtClean="0"/>
              <a:t>bit represents </a:t>
            </a:r>
            <a:r>
              <a:rPr lang="en-US" altLang="zh-TW" dirty="0">
                <a:solidFill>
                  <a:srgbClr val="FF0000"/>
                </a:solidFill>
              </a:rPr>
              <a:t>whether the value of corresponding state is out </a:t>
            </a:r>
            <a:r>
              <a:rPr lang="en-US" altLang="zh-TW" dirty="0" smtClean="0">
                <a:solidFill>
                  <a:srgbClr val="FF0000"/>
                </a:solidFill>
              </a:rPr>
              <a:t>of range </a:t>
            </a:r>
            <a:r>
              <a:rPr lang="en-US" altLang="zh-TW" dirty="0">
                <a:solidFill>
                  <a:srgbClr val="FF0000"/>
                </a:solidFill>
              </a:rPr>
              <a:t>of the states in the HFVS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636" y="4509120"/>
            <a:ext cx="6724150" cy="154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8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/>
              <a:t>PiDFA</a:t>
            </a:r>
            <a:r>
              <a:rPr lang="en-US" altLang="zh-TW" dirty="0"/>
              <a:t> - Top-</a:t>
            </a:r>
            <a:r>
              <a:rPr lang="en-US" altLang="zh-TW" b="1" i="1" dirty="0"/>
              <a:t>k</a:t>
            </a:r>
            <a:r>
              <a:rPr lang="en-US" altLang="zh-TW" dirty="0"/>
              <a:t> State extraction 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3668" y="1736812"/>
            <a:ext cx="6024038" cy="4284476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485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Hardware implementation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1592796"/>
            <a:ext cx="8530312" cy="445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Hardware 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Chars Input Module (CIM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HFVS</a:t>
            </a:r>
          </a:p>
          <a:p>
            <a:r>
              <a:rPr lang="en-US" altLang="zh-TW" dirty="0"/>
              <a:t>Transition Merging Module (TMM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Select Path </a:t>
            </a:r>
            <a:r>
              <a:rPr lang="en-US" altLang="zh-TW" dirty="0" smtClean="0"/>
              <a:t>Module</a:t>
            </a:r>
            <a:r>
              <a:rPr lang="zh-TW" altLang="en-US" dirty="0" smtClean="0"/>
              <a:t> </a:t>
            </a:r>
            <a:r>
              <a:rPr lang="en-US" altLang="zh-TW" dirty="0" smtClean="0"/>
              <a:t>(SPM)</a:t>
            </a:r>
          </a:p>
          <a:p>
            <a:r>
              <a:rPr lang="en-US" altLang="zh-TW" dirty="0"/>
              <a:t>Verification Module (VM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Pipeline Controller (PCM</a:t>
            </a:r>
            <a:r>
              <a:rPr lang="en-US" altLang="zh-TW" dirty="0" smtClean="0"/>
              <a:t>)</a:t>
            </a:r>
          </a:p>
          <a:p>
            <a:r>
              <a:rPr lang="it-IT" altLang="zh-TW" dirty="0"/>
              <a:t>Compression Algorithm Controller Module (CACM</a:t>
            </a:r>
            <a:r>
              <a:rPr lang="it-IT" altLang="zh-TW" dirty="0" smtClean="0"/>
              <a:t>)</a:t>
            </a:r>
          </a:p>
          <a:p>
            <a:r>
              <a:rPr lang="en-US" altLang="zh-TW" dirty="0" smtClean="0"/>
              <a:t>LFVS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328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OS : Ubuntu 12.4 </a:t>
            </a:r>
          </a:p>
          <a:p>
            <a:r>
              <a:rPr lang="en-US" altLang="zh-TW" dirty="0" smtClean="0"/>
              <a:t>CPU</a:t>
            </a:r>
            <a:r>
              <a:rPr lang="en-US" altLang="zh-TW" dirty="0"/>
              <a:t>: i5-3470 Core, 3.20 </a:t>
            </a:r>
            <a:r>
              <a:rPr lang="en-US" altLang="zh-TW" dirty="0" smtClean="0"/>
              <a:t>GHz </a:t>
            </a:r>
          </a:p>
          <a:p>
            <a:r>
              <a:rPr lang="en-US" altLang="zh-TW" dirty="0" smtClean="0"/>
              <a:t>Memory : 8G</a:t>
            </a:r>
          </a:p>
          <a:p>
            <a:r>
              <a:rPr lang="en-US" altLang="zh-TW" dirty="0" smtClean="0"/>
              <a:t>Tool : </a:t>
            </a:r>
            <a:r>
              <a:rPr lang="en-US" altLang="zh-TW" dirty="0"/>
              <a:t>Xilinx ISE </a:t>
            </a:r>
            <a:r>
              <a:rPr lang="en-US" altLang="zh-TW" dirty="0" smtClean="0"/>
              <a:t>14.7</a:t>
            </a:r>
          </a:p>
          <a:p>
            <a:r>
              <a:rPr lang="en-US" altLang="zh-TW" dirty="0"/>
              <a:t>Xilinx Virtex-7 FPGA chip (</a:t>
            </a:r>
            <a:r>
              <a:rPr lang="en-US" altLang="zh-TW" i="1" dirty="0"/>
              <a:t>XC</a:t>
            </a:r>
            <a:r>
              <a:rPr lang="en-US" altLang="zh-TW" dirty="0"/>
              <a:t>7</a:t>
            </a:r>
            <a:r>
              <a:rPr lang="en-US" altLang="zh-TW" i="1" dirty="0"/>
              <a:t>VX</a:t>
            </a:r>
            <a:r>
              <a:rPr lang="en-US" altLang="zh-TW" dirty="0"/>
              <a:t>690</a:t>
            </a:r>
            <a:r>
              <a:rPr lang="en-US" altLang="zh-TW" i="1" dirty="0"/>
              <a:t>T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693</a:t>
            </a:r>
            <a:r>
              <a:rPr lang="en-US" altLang="zh-TW" i="1" dirty="0" smtClean="0"/>
              <a:t>,</a:t>
            </a:r>
            <a:r>
              <a:rPr lang="en-US" altLang="zh-TW" dirty="0" smtClean="0"/>
              <a:t>120 </a:t>
            </a:r>
            <a:r>
              <a:rPr lang="en-US" altLang="zh-TW" dirty="0"/>
              <a:t>logic cells (LCs), and </a:t>
            </a:r>
            <a:r>
              <a:rPr lang="en-US" altLang="zh-TW" dirty="0" smtClean="0"/>
              <a:t>52</a:t>
            </a:r>
            <a:r>
              <a:rPr lang="en-US" altLang="zh-TW" i="1" dirty="0" smtClean="0"/>
              <a:t>,</a:t>
            </a:r>
            <a:r>
              <a:rPr lang="en-US" altLang="zh-TW" dirty="0" smtClean="0"/>
              <a:t>920</a:t>
            </a:r>
            <a:r>
              <a:rPr lang="en-US" altLang="zh-TW" i="1" dirty="0" smtClean="0"/>
              <a:t>Kb </a:t>
            </a:r>
            <a:r>
              <a:rPr lang="en-US" altLang="zh-TW" dirty="0" err="1"/>
              <a:t>BlockRAM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29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601" y="1547886"/>
            <a:ext cx="7224997" cy="426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14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652" y="1331285"/>
            <a:ext cx="6480720" cy="4949411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4519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 </a:t>
            </a:r>
          </a:p>
          <a:p>
            <a:r>
              <a:rPr lang="en-US" altLang="zh-TW" dirty="0" smtClean="0"/>
              <a:t>Detail of </a:t>
            </a:r>
            <a:r>
              <a:rPr lang="en-US" altLang="zh-TW" dirty="0" err="1" smtClean="0"/>
              <a:t>PiDFA</a:t>
            </a:r>
            <a:endParaRPr lang="en-US" altLang="zh-TW" dirty="0" smtClean="0"/>
          </a:p>
          <a:p>
            <a:r>
              <a:rPr lang="en-US" altLang="zh-TW" dirty="0" smtClean="0"/>
              <a:t>Hardware implementation</a:t>
            </a:r>
          </a:p>
          <a:p>
            <a:r>
              <a:rPr lang="en-US" altLang="zh-TW" dirty="0" smtClean="0"/>
              <a:t>Performance Evaluation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13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276872"/>
            <a:ext cx="8712968" cy="2628493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54675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168860"/>
            <a:ext cx="8718249" cy="2664296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7766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dirty="0" smtClean="0"/>
              <a:t>multi-stride method </a:t>
            </a:r>
            <a:r>
              <a:rPr lang="en-US" altLang="zh-TW" dirty="0"/>
              <a:t>is one way to increase the regex matching </a:t>
            </a:r>
            <a:r>
              <a:rPr lang="en-US" altLang="zh-TW" dirty="0" smtClean="0"/>
              <a:t>engine’s performance </a:t>
            </a:r>
            <a:r>
              <a:rPr lang="en-US" altLang="zh-TW" dirty="0"/>
              <a:t>by processing multiple input characters per time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It </a:t>
            </a:r>
            <a:r>
              <a:rPr lang="en-US" altLang="zh-TW" dirty="0"/>
              <a:t>is not feasible to implement in NIDS </a:t>
            </a:r>
            <a:r>
              <a:rPr lang="en-US" altLang="zh-TW" dirty="0" smtClean="0"/>
              <a:t>practically for </a:t>
            </a:r>
            <a:r>
              <a:rPr lang="en-US" altLang="zh-TW" dirty="0"/>
              <a:t>its huge memory requirement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6532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solve multi-stride algorithms’ memory explosion </a:t>
            </a:r>
            <a:r>
              <a:rPr lang="en-US" altLang="zh-TW" dirty="0" smtClean="0"/>
              <a:t>problem, we </a:t>
            </a:r>
            <a:r>
              <a:rPr lang="en-US" altLang="zh-TW" dirty="0"/>
              <a:t>present a novel regex matching </a:t>
            </a:r>
            <a:r>
              <a:rPr lang="en-US" altLang="zh-TW" dirty="0" smtClean="0"/>
              <a:t>accelerating method </a:t>
            </a:r>
            <a:r>
              <a:rPr lang="en-US" altLang="zh-TW" dirty="0"/>
              <a:t>called </a:t>
            </a:r>
            <a:r>
              <a:rPr lang="en-US" altLang="zh-TW" dirty="0" err="1"/>
              <a:t>PiDFA</a:t>
            </a:r>
            <a:r>
              <a:rPr lang="en-US" altLang="zh-TW" dirty="0"/>
              <a:t> (parallel-input DFA</a:t>
            </a:r>
            <a:r>
              <a:rPr lang="en-US" altLang="zh-TW" dirty="0" smtClean="0"/>
              <a:t>).</a:t>
            </a:r>
          </a:p>
          <a:p>
            <a:r>
              <a:rPr lang="en-US" altLang="zh-TW" dirty="0" err="1"/>
              <a:t>PiDFA</a:t>
            </a:r>
            <a:r>
              <a:rPr lang="en-US" altLang="zh-TW" dirty="0"/>
              <a:t> </a:t>
            </a:r>
            <a:r>
              <a:rPr lang="en-US" altLang="zh-TW" dirty="0" smtClean="0"/>
              <a:t>takes the </a:t>
            </a:r>
            <a:r>
              <a:rPr lang="en-US" altLang="zh-TW" dirty="0"/>
              <a:t>advantage of the parallelism of FPGA to accelerate </a:t>
            </a:r>
            <a:r>
              <a:rPr lang="en-US" altLang="zh-TW" dirty="0" smtClean="0"/>
              <a:t>regex matching.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2395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Through consuming </a:t>
            </a:r>
            <a:r>
              <a:rPr lang="en-US" altLang="zh-TW" dirty="0"/>
              <a:t>k characters per time in pipeline, </a:t>
            </a:r>
            <a:r>
              <a:rPr lang="en-US" altLang="zh-TW" dirty="0" err="1"/>
              <a:t>PiDFA</a:t>
            </a:r>
            <a:r>
              <a:rPr lang="en-US" altLang="zh-TW" dirty="0"/>
              <a:t> yields a </a:t>
            </a:r>
            <a:r>
              <a:rPr lang="en-US" altLang="zh-TW" dirty="0" smtClean="0"/>
              <a:t>k-fold performance </a:t>
            </a:r>
            <a:r>
              <a:rPr lang="en-US" altLang="zh-TW" dirty="0"/>
              <a:t>improvement than original DFA algorithm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We apply two methods in </a:t>
            </a:r>
            <a:r>
              <a:rPr lang="en-US" altLang="zh-TW" dirty="0" err="1"/>
              <a:t>PiDFA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DFA Transition </a:t>
            </a:r>
            <a:r>
              <a:rPr lang="en-US" altLang="zh-TW" dirty="0" smtClean="0">
                <a:solidFill>
                  <a:srgbClr val="FF0000"/>
                </a:solidFill>
              </a:rPr>
              <a:t>Merging (DFA-TM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en-US" altLang="zh-TW" dirty="0"/>
              <a:t> method and </a:t>
            </a:r>
            <a:r>
              <a:rPr lang="en-US" altLang="zh-TW" dirty="0">
                <a:solidFill>
                  <a:srgbClr val="FF0000"/>
                </a:solidFill>
              </a:rPr>
              <a:t>top-k state extraction </a:t>
            </a:r>
            <a:r>
              <a:rPr lang="en-US" altLang="zh-TW" dirty="0"/>
              <a:t>method.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112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 smtClean="0"/>
              <a:t>PiDFA</a:t>
            </a:r>
            <a:r>
              <a:rPr lang="zh-TW" altLang="en-US" dirty="0" smtClean="0"/>
              <a:t> </a:t>
            </a:r>
            <a:r>
              <a:rPr lang="en-US" altLang="zh-TW" dirty="0" smtClean="0"/>
              <a:t>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DFA-TM method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Traditional DFA lookup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33" y="1922463"/>
            <a:ext cx="7648575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1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 smtClean="0"/>
              <a:t>PiDFA</a:t>
            </a:r>
            <a:r>
              <a:rPr lang="zh-TW" altLang="en-US" dirty="0" smtClean="0"/>
              <a:t>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/>
              <a:t>The DFA-TM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34" y="1513384"/>
            <a:ext cx="8093931" cy="414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/>
              <a:t>PiDFA</a:t>
            </a:r>
            <a:r>
              <a:rPr lang="en-US" altLang="zh-TW" dirty="0"/>
              <a:t> </a:t>
            </a:r>
            <a:r>
              <a:rPr lang="en-US" altLang="zh-TW" dirty="0" smtClean="0"/>
              <a:t>- The </a:t>
            </a:r>
            <a:r>
              <a:rPr lang="en-US" altLang="zh-TW" dirty="0"/>
              <a:t>DFA-TM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49253"/>
            <a:ext cx="7920880" cy="442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7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Detail of </a:t>
            </a:r>
            <a:r>
              <a:rPr lang="en-US" altLang="zh-TW" dirty="0" err="1" smtClean="0"/>
              <a:t>PiDFA</a:t>
            </a:r>
            <a:r>
              <a:rPr lang="en-US" altLang="zh-TW" dirty="0" smtClean="0"/>
              <a:t> - </a:t>
            </a:r>
            <a:r>
              <a:rPr lang="en-US" altLang="zh-TW" dirty="0"/>
              <a:t>The DFA-TM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After the box VII gets the result, a module, named “</a:t>
            </a:r>
            <a:r>
              <a:rPr lang="en-US" altLang="zh-TW" dirty="0" smtClean="0"/>
              <a:t>Validate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Module</a:t>
            </a:r>
            <a:r>
              <a:rPr lang="en-US" altLang="zh-TW" dirty="0"/>
              <a:t>” (VM), picks out the correct path in the box </a:t>
            </a:r>
            <a:r>
              <a:rPr lang="en-US" altLang="zh-TW" dirty="0" smtClean="0"/>
              <a:t>VII</a:t>
            </a:r>
            <a:r>
              <a:rPr lang="zh-TW" altLang="en-US" dirty="0" smtClean="0"/>
              <a:t> </a:t>
            </a:r>
            <a:r>
              <a:rPr lang="en-US" altLang="zh-TW" dirty="0" smtClean="0"/>
              <a:t>with </a:t>
            </a:r>
            <a:r>
              <a:rPr lang="en-US" altLang="zh-TW" dirty="0"/>
              <a:t>the information of current state.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598" y="3302792"/>
            <a:ext cx="4665427" cy="292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848273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100657</TotalTime>
  <Words>1042</Words>
  <Application>Microsoft Office PowerPoint</Application>
  <PresentationFormat>如螢幕大小 (4:3)</PresentationFormat>
  <Paragraphs>145</Paragraphs>
  <Slides>21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PiDFA : A Practical Multi-stride Regular Expression Matching Engine Based On FPGA</vt:lpstr>
      <vt:lpstr>Outline</vt:lpstr>
      <vt:lpstr>Introduction</vt:lpstr>
      <vt:lpstr>Introduction</vt:lpstr>
      <vt:lpstr>Introduction</vt:lpstr>
      <vt:lpstr>Detail of PiDFA – The DFA-TM method</vt:lpstr>
      <vt:lpstr>Detail of PiDFA - The DFA-TM method</vt:lpstr>
      <vt:lpstr>Detail of PiDFA - The DFA-TM method</vt:lpstr>
      <vt:lpstr>Detail of PiDFA - The DFA-TM method</vt:lpstr>
      <vt:lpstr>Detail of PiDFA - The DFA-TM method</vt:lpstr>
      <vt:lpstr>Detail of PiDFA - Top-k State extraction </vt:lpstr>
      <vt:lpstr>Detail of PiDFA - Top-k State extraction </vt:lpstr>
      <vt:lpstr>Detail of PiDFA - Top-k State extraction </vt:lpstr>
      <vt:lpstr>Detail of PiDFA - Top-k State extraction </vt:lpstr>
      <vt:lpstr>Hardware implementation</vt:lpstr>
      <vt:lpstr>Hardware implementation</vt:lpstr>
      <vt:lpstr>Performance Evaluation</vt:lpstr>
      <vt:lpstr>Performance Evaluation</vt:lpstr>
      <vt:lpstr>Performance Evaluation</vt:lpstr>
      <vt:lpstr>Performance Evaluation</vt:lpstr>
      <vt:lpstr>Performance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cial</cp:lastModifiedBy>
  <cp:revision>2848</cp:revision>
  <cp:lastPrinted>2013-07-22T14:09:02Z</cp:lastPrinted>
  <dcterms:created xsi:type="dcterms:W3CDTF">2004-07-16T19:12:18Z</dcterms:created>
  <dcterms:modified xsi:type="dcterms:W3CDTF">2017-03-15T06:01:57Z</dcterms:modified>
</cp:coreProperties>
</file>